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21"/>
  </p:notesMasterIdLst>
  <p:sldIdLst>
    <p:sldId id="256" r:id="rId2"/>
    <p:sldId id="257" r:id="rId3"/>
    <p:sldId id="260" r:id="rId4"/>
    <p:sldId id="258" r:id="rId5"/>
    <p:sldId id="262" r:id="rId6"/>
    <p:sldId id="261" r:id="rId7"/>
    <p:sldId id="263" r:id="rId8"/>
    <p:sldId id="264" r:id="rId9"/>
    <p:sldId id="265" r:id="rId10"/>
    <p:sldId id="266" r:id="rId11"/>
    <p:sldId id="267" r:id="rId12"/>
    <p:sldId id="282" r:id="rId13"/>
    <p:sldId id="283" r:id="rId14"/>
    <p:sldId id="271" r:id="rId15"/>
    <p:sldId id="273" r:id="rId16"/>
    <p:sldId id="272" r:id="rId17"/>
    <p:sldId id="275" r:id="rId18"/>
    <p:sldId id="276" r:id="rId19"/>
    <p:sldId id="278"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74" d="100"/>
          <a:sy n="74" d="100"/>
        </p:scale>
        <p:origin x="56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53A3EC-A7CD-4075-A09F-7E5283899E6B}" type="datetimeFigureOut">
              <a:rPr lang="pt-BR" smtClean="0"/>
              <a:pPr/>
              <a:t>14/04/2017</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852290-CFD2-4749-8F0C-9C143C922E82}" type="slidenum">
              <a:rPr lang="pt-BR" smtClean="0"/>
              <a:pPr/>
              <a:t>‹nº›</a:t>
            </a:fld>
            <a:endParaRPr lang="pt-BR"/>
          </a:p>
        </p:txBody>
      </p:sp>
    </p:spTree>
    <p:extLst>
      <p:ext uri="{BB962C8B-B14F-4D97-AF65-F5344CB8AC3E}">
        <p14:creationId xmlns:p14="http://schemas.microsoft.com/office/powerpoint/2010/main" val="246796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pt-BR" smtClean="0"/>
              <a:t>Clique para editar o título mestre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78E90AD1-162C-47DA-BCE0-6BD9383ED462}" type="datetimeFigureOut">
              <a:rPr lang="pt-BR" smtClean="0"/>
              <a:pPr/>
              <a:t>14/04/2017</a:t>
            </a:fld>
            <a:endParaRPr lang="pt-BR"/>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pt-BR"/>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1FE4690A-942C-43B8-B9D0-DF4C9C315EE0}" type="slidenum">
              <a:rPr lang="pt-BR" smtClean="0"/>
              <a:pPr/>
              <a:t>‹nº›</a:t>
            </a:fld>
            <a:endParaRPr lang="pt-BR"/>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pt-BR" smtClean="0"/>
              <a:t>Clique para editar o título mestre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pt-BR" smtClean="0"/>
              <a:t>Clique para editar o título mestre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5" name="Date Placeholder 4"/>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FE4690A-942C-43B8-B9D0-DF4C9C315EE0}" type="slidenum">
              <a:rPr lang="pt-BR" smtClean="0"/>
              <a:pPr/>
              <a:t>‹nº›</a:t>
            </a:fld>
            <a:endParaRPr lang="pt-BR"/>
          </a:p>
        </p:txBody>
      </p:sp>
      <p:sp>
        <p:nvSpPr>
          <p:cNvPr id="9" name="Content Placeholder 8"/>
          <p:cNvSpPr>
            <a:spLocks noGrp="1"/>
          </p:cNvSpPr>
          <p:nvPr>
            <p:ph sz="quarter" idx="13"/>
          </p:nvPr>
        </p:nvSpPr>
        <p:spPr>
          <a:xfrm>
            <a:off x="1389888" y="2313432"/>
            <a:ext cx="4559808" cy="34930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7" name="Slide Number Placeholder 6"/>
          <p:cNvSpPr>
            <a:spLocks noGrp="1"/>
          </p:cNvSpPr>
          <p:nvPr>
            <p:ph type="sldNum" sz="quarter" idx="12"/>
          </p:nvPr>
        </p:nvSpPr>
        <p:spPr/>
        <p:txBody>
          <a:bodyPr/>
          <a:lstStyle/>
          <a:p>
            <a:fld id="{1FE4690A-942C-43B8-B9D0-DF4C9C315EE0}" type="slidenum">
              <a:rPr lang="pt-BR" smtClean="0"/>
              <a:pPr/>
              <a:t>‹nº›</a:t>
            </a:fld>
            <a:endParaRPr lang="pt-BR"/>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pt-BR"/>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pt-BR" smtClean="0"/>
              <a:t>Clique para editar o título mestre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pt-BR" smtClean="0"/>
              <a:t>Clique para editar o título mestre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78E90AD1-162C-47DA-BCE0-6BD9383ED462}" type="datetimeFigureOut">
              <a:rPr lang="pt-BR" smtClean="0"/>
              <a:pPr/>
              <a:t>14/04/2017</a:t>
            </a:fld>
            <a:endParaRPr lang="pt-BR"/>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pt-BR"/>
          </a:p>
        </p:txBody>
      </p:sp>
      <p:sp>
        <p:nvSpPr>
          <p:cNvPr id="7" name="Slide Number Placeholder 6"/>
          <p:cNvSpPr>
            <a:spLocks noGrp="1"/>
          </p:cNvSpPr>
          <p:nvPr>
            <p:ph type="sldNum" sz="quarter" idx="12"/>
          </p:nvPr>
        </p:nvSpPr>
        <p:spPr/>
        <p:txBody>
          <a:bodyPr/>
          <a:lstStyle/>
          <a:p>
            <a:fld id="{1FE4690A-942C-43B8-B9D0-DF4C9C315EE0}"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78E90AD1-162C-47DA-BCE0-6BD9383ED462}" type="datetimeFigureOut">
              <a:rPr lang="pt-BR" smtClean="0"/>
              <a:pPr/>
              <a:t>14/04/2017</a:t>
            </a:fld>
            <a:endParaRPr lang="pt-BR"/>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pt-BR"/>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1FE4690A-942C-43B8-B9D0-DF4C9C315EE0}"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lustrmaps.com/pt/index.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94944" y="645103"/>
            <a:ext cx="5157216" cy="1646302"/>
          </a:xfrm>
        </p:spPr>
        <p:txBody>
          <a:bodyPr>
            <a:normAutofit/>
          </a:bodyPr>
          <a:lstStyle/>
          <a:p>
            <a:pPr algn="ctr"/>
            <a:r>
              <a:rPr lang="pt-BR" dirty="0" smtClean="0"/>
              <a:t>Tutorial de depósitos </a:t>
            </a:r>
            <a:br>
              <a:rPr lang="pt-BR" dirty="0" smtClean="0"/>
            </a:br>
            <a:r>
              <a:rPr lang="pt-BR" dirty="0" smtClean="0"/>
              <a:t>RI - </a:t>
            </a:r>
            <a:r>
              <a:rPr lang="pt-BR" dirty="0" err="1" smtClean="0"/>
              <a:t>Unipampa</a:t>
            </a:r>
            <a:endParaRPr lang="pt-BR" dirty="0"/>
          </a:p>
        </p:txBody>
      </p:sp>
      <p:sp>
        <p:nvSpPr>
          <p:cNvPr id="3" name="Subtítulo 2"/>
          <p:cNvSpPr>
            <a:spLocks noGrp="1"/>
          </p:cNvSpPr>
          <p:nvPr>
            <p:ph type="subTitle" idx="1"/>
          </p:nvPr>
        </p:nvSpPr>
        <p:spPr>
          <a:xfrm>
            <a:off x="6510529" y="3343697"/>
            <a:ext cx="3596640" cy="1691599"/>
          </a:xfrm>
        </p:spPr>
        <p:txBody>
          <a:bodyPr>
            <a:normAutofit/>
          </a:bodyPr>
          <a:lstStyle/>
          <a:p>
            <a:pPr algn="ctr"/>
            <a:r>
              <a:rPr lang="pt-BR" b="1" dirty="0" smtClean="0"/>
              <a:t>Coordenação do Sistema de Bibliotecas</a:t>
            </a:r>
          </a:p>
          <a:p>
            <a:pPr algn="ctr"/>
            <a:endParaRPr lang="pt-BR" b="1" dirty="0"/>
          </a:p>
          <a:p>
            <a:pPr algn="ctr"/>
            <a:r>
              <a:rPr lang="pt-BR" b="1" dirty="0" smtClean="0"/>
              <a:t>Ramal</a:t>
            </a:r>
            <a:r>
              <a:rPr lang="pt-BR" b="1" dirty="0" smtClean="0"/>
              <a:t>: 2331</a:t>
            </a:r>
          </a:p>
          <a:p>
            <a:pPr algn="ctr"/>
            <a:r>
              <a:rPr lang="pt-BR" b="1" dirty="0" err="1" smtClean="0"/>
              <a:t>Email</a:t>
            </a:r>
            <a:r>
              <a:rPr lang="pt-BR" b="1" smtClean="0"/>
              <a:t>: s</a:t>
            </a:r>
            <a:r>
              <a:rPr lang="pt-BR" b="1" smtClean="0"/>
              <a:t>isbi@unipampa.edu.br</a:t>
            </a:r>
            <a:endParaRPr lang="pt-BR" b="1" dirty="0" smtClean="0"/>
          </a:p>
          <a:p>
            <a:endParaRPr lang="pt-BR" sz="1300" dirty="0" smtClean="0"/>
          </a:p>
        </p:txBody>
      </p:sp>
      <p:sp>
        <p:nvSpPr>
          <p:cNvPr id="4" name="Título 1"/>
          <p:cNvSpPr txBox="1">
            <a:spLocks/>
          </p:cNvSpPr>
          <p:nvPr/>
        </p:nvSpPr>
        <p:spPr>
          <a:xfrm>
            <a:off x="1522832" y="223637"/>
            <a:ext cx="7766936" cy="1646302"/>
          </a:xfrm>
          <a:prstGeom prst="rect">
            <a:avLst/>
          </a:prstGeom>
        </p:spPr>
        <p:txBody>
          <a:bodyPr vert="horz" lIns="91440" tIns="45720" rIns="91440" bIns="45720" rtlCol="0" anchor="b">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pt-BR" sz="5000" b="0" i="0" u="none" strike="noStrike" kern="1200" cap="none" spc="0" normalizeH="0" baseline="0" noProof="0" dirty="0">
              <a:ln>
                <a:noFill/>
              </a:ln>
              <a:effectLst/>
              <a:uLnTx/>
              <a:uFillTx/>
              <a:latin typeface="+mj-lt"/>
              <a:ea typeface="+mj-ea"/>
              <a:cs typeface="+mj-cs"/>
            </a:endParaRPr>
          </a:p>
        </p:txBody>
      </p:sp>
    </p:spTree>
    <p:extLst>
      <p:ext uri="{BB962C8B-B14F-4D97-AF65-F5344CB8AC3E}">
        <p14:creationId xmlns:p14="http://schemas.microsoft.com/office/powerpoint/2010/main" val="3267397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4</a:t>
            </a:r>
            <a:endParaRPr lang="pt-BR" dirty="0"/>
          </a:p>
        </p:txBody>
      </p:sp>
      <p:sp>
        <p:nvSpPr>
          <p:cNvPr id="3" name="Marcador de Posição de Conteúdo 2"/>
          <p:cNvSpPr>
            <a:spLocks noGrp="1"/>
          </p:cNvSpPr>
          <p:nvPr>
            <p:ph idx="1"/>
          </p:nvPr>
        </p:nvSpPr>
        <p:spPr/>
        <p:txBody>
          <a:bodyPr>
            <a:normAutofit fontScale="92500" lnSpcReduction="20000"/>
          </a:bodyPr>
          <a:lstStyle/>
          <a:p>
            <a:pPr algn="just"/>
            <a:r>
              <a:rPr lang="pt-BR" dirty="0" smtClean="0"/>
              <a:t>Ao confirmar que o documento a ser depositado ainda não existe no RI, vá ao menu lateral direito e clique em “Submissões” para começar o depósito. Logo após clique em “Iniciar uma submissão”. Ao começarmos uma submissão, devemos escolher qual comunidade esta irá pertencer. Estas comunidades se referem aos comunidades que compõem o RI  da </a:t>
            </a:r>
            <a:r>
              <a:rPr lang="pt-BR" dirty="0" err="1" smtClean="0"/>
              <a:t>Unipampa</a:t>
            </a:r>
            <a:r>
              <a:rPr lang="pt-BR" dirty="0" smtClean="0"/>
              <a:t> .</a:t>
            </a:r>
          </a:p>
          <a:p>
            <a:pPr algn="just"/>
            <a:r>
              <a:rPr lang="pt-BR" dirty="0" smtClean="0"/>
              <a:t>Diante das diversas comunidades, devemos escolher qual tipo de depósito será feito, baseado no tipo do documento. Dentre eles temos: trabalhos apresentados em eventos, livros e capítulos de livros, artigos publicados em periódicos, entre outros.</a:t>
            </a:r>
            <a:endParaRPr lang="pt-BR" dirty="0"/>
          </a:p>
        </p:txBody>
      </p:sp>
    </p:spTree>
    <p:extLst>
      <p:ext uri="{BB962C8B-B14F-4D97-AF65-F5344CB8AC3E}">
        <p14:creationId xmlns:p14="http://schemas.microsoft.com/office/powerpoint/2010/main" val="234424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065" y="795494"/>
            <a:ext cx="8724519" cy="5513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878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5</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Na tela seguinte, começaremos inserindo alguns dados referentes ao documento no qual estamos trabalhando;</a:t>
            </a:r>
          </a:p>
          <a:p>
            <a:r>
              <a:rPr lang="pt-BR" dirty="0" smtClean="0"/>
              <a:t>São eles: tipo de documento, título, descritor, palavras-chave e data de publicação;</a:t>
            </a:r>
          </a:p>
          <a:p>
            <a:r>
              <a:rPr lang="pt-BR" dirty="0"/>
              <a:t>O título do item deve ser adicionado </a:t>
            </a:r>
            <a:r>
              <a:rPr lang="pt-BR" u="sng" dirty="0"/>
              <a:t>somente com a primeira letra em caixa alta</a:t>
            </a:r>
            <a:r>
              <a:rPr lang="pt-BR" dirty="0" smtClean="0"/>
              <a:t>.</a:t>
            </a:r>
          </a:p>
          <a:p>
            <a:r>
              <a:rPr lang="pt-BR" dirty="0" smtClean="0"/>
              <a:t>Descritor: de acordo com o vocabulário controlado / palavras-chave: de acordo com o documento.</a:t>
            </a:r>
          </a:p>
          <a:p>
            <a:r>
              <a:rPr lang="pt-BR" dirty="0"/>
              <a:t>Insira a data de publicação do item, sendo obrigatório somente o ano;</a:t>
            </a:r>
          </a:p>
          <a:p>
            <a:endParaRPr lang="pt-BR" dirty="0"/>
          </a:p>
        </p:txBody>
      </p:sp>
    </p:spTree>
    <p:extLst>
      <p:ext uri="{BB962C8B-B14F-4D97-AF65-F5344CB8AC3E}">
        <p14:creationId xmlns:p14="http://schemas.microsoft.com/office/powerpoint/2010/main" val="3048602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6" name="Espaço Reservado para Conteú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1320" y="1027664"/>
            <a:ext cx="9366325" cy="4107699"/>
          </a:xfrm>
        </p:spPr>
      </p:pic>
    </p:spTree>
    <p:extLst>
      <p:ext uri="{BB962C8B-B14F-4D97-AF65-F5344CB8AC3E}">
        <p14:creationId xmlns:p14="http://schemas.microsoft.com/office/powerpoint/2010/main" val="1964373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a:t>
            </a:r>
            <a:r>
              <a:rPr lang="pt-BR" dirty="0" smtClean="0"/>
              <a:t>6</a:t>
            </a:r>
            <a:endParaRPr lang="pt-BR" dirty="0"/>
          </a:p>
        </p:txBody>
      </p:sp>
      <p:sp>
        <p:nvSpPr>
          <p:cNvPr id="3" name="Marcador de Posição de Conteúdo 2"/>
          <p:cNvSpPr>
            <a:spLocks noGrp="1"/>
          </p:cNvSpPr>
          <p:nvPr>
            <p:ph idx="1"/>
          </p:nvPr>
        </p:nvSpPr>
        <p:spPr/>
        <p:txBody>
          <a:bodyPr>
            <a:normAutofit/>
          </a:bodyPr>
          <a:lstStyle/>
          <a:p>
            <a:pPr algn="just"/>
            <a:r>
              <a:rPr lang="pt-BR" sz="2300" dirty="0" smtClean="0"/>
              <a:t>Na tela seguinte, começaremos a inserir </a:t>
            </a:r>
            <a:r>
              <a:rPr lang="pt-BR" sz="2300" dirty="0" smtClean="0"/>
              <a:t>dados </a:t>
            </a:r>
            <a:r>
              <a:rPr lang="pt-BR" sz="2300" dirty="0" smtClean="0"/>
              <a:t>do(s) autor(es). Para isto, faça uma busca pelo nome do(s) mesmo(s) na Plataforma </a:t>
            </a:r>
            <a:r>
              <a:rPr lang="pt-BR" sz="2300" dirty="0" err="1" smtClean="0"/>
              <a:t>Lattes</a:t>
            </a:r>
            <a:r>
              <a:rPr lang="pt-BR" sz="2300" dirty="0" smtClean="0"/>
              <a:t>. </a:t>
            </a:r>
          </a:p>
          <a:p>
            <a:pPr algn="just"/>
            <a:r>
              <a:rPr lang="pt-BR" sz="2300" dirty="0" smtClean="0"/>
              <a:t>A entrada por autor </a:t>
            </a:r>
            <a:r>
              <a:rPr lang="pt-BR" sz="2300" u="sng" dirty="0" smtClean="0"/>
              <a:t>sempre deverá por extenso</a:t>
            </a:r>
            <a:r>
              <a:rPr lang="pt-BR" sz="2300" dirty="0" smtClean="0"/>
              <a:t>, de acordo com o AACR2. Ao completar o nome do autor, clique no botão “</a:t>
            </a:r>
            <a:r>
              <a:rPr lang="pt-BR" sz="2300" i="1" dirty="0" err="1" smtClean="0"/>
              <a:t>add</a:t>
            </a:r>
            <a:r>
              <a:rPr lang="pt-BR" sz="2300" i="1" dirty="0" smtClean="0"/>
              <a:t>”. </a:t>
            </a:r>
            <a:r>
              <a:rPr lang="pt-BR" sz="2300" dirty="0" smtClean="0"/>
              <a:t>Insira todos os nomes, caso haja mais de um autor.</a:t>
            </a:r>
            <a:endParaRPr lang="pt-BR" sz="2300" i="1" dirty="0"/>
          </a:p>
        </p:txBody>
      </p:sp>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285" y="375274"/>
            <a:ext cx="8818741" cy="6079657"/>
          </a:xfrm>
          <a:prstGeom prst="rect">
            <a:avLst/>
          </a:prstGeom>
        </p:spPr>
      </p:pic>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p:txBody>
          <a:bodyPr>
            <a:normAutofit/>
          </a:bodyPr>
          <a:lstStyle/>
          <a:p>
            <a:pPr algn="just"/>
            <a:r>
              <a:rPr lang="pt-BR" sz="1500" dirty="0" smtClean="0"/>
              <a:t>Insira o título alternativo do documento. Na maior parte dos casos será o título em língua estrangeira;</a:t>
            </a:r>
          </a:p>
          <a:p>
            <a:pPr algn="just"/>
            <a:r>
              <a:rPr lang="pt-BR" sz="1500" dirty="0" smtClean="0"/>
              <a:t>Caso o item seja uma tese ou dissertação, insira o nome do orientador (</a:t>
            </a:r>
            <a:r>
              <a:rPr lang="pt-BR" sz="1500" dirty="0" err="1" smtClean="0"/>
              <a:t>contribuidor</a:t>
            </a:r>
            <a:r>
              <a:rPr lang="pt-BR" sz="1500" dirty="0" smtClean="0"/>
              <a:t>);</a:t>
            </a:r>
          </a:p>
          <a:p>
            <a:pPr algn="just"/>
            <a:r>
              <a:rPr lang="pt-BR" sz="1500" dirty="0" smtClean="0"/>
              <a:t>Insira alguma nota que possa ser atribuída ao documento;</a:t>
            </a:r>
            <a:endParaRPr lang="pt-BR" sz="1500" dirty="0" smtClean="0"/>
          </a:p>
          <a:p>
            <a:pPr algn="just"/>
            <a:r>
              <a:rPr lang="pt-BR" sz="1500" dirty="0" smtClean="0"/>
              <a:t>Insira o resumo do documento (em língua vernácula);</a:t>
            </a:r>
          </a:p>
          <a:p>
            <a:pPr algn="just"/>
            <a:r>
              <a:rPr lang="pt-BR" sz="1500" dirty="0" smtClean="0"/>
              <a:t>Insira o resumo do documento em língua estrangeira (abstract, </a:t>
            </a:r>
            <a:r>
              <a:rPr lang="pt-BR" sz="1500" dirty="0" err="1" smtClean="0"/>
              <a:t>resumen</a:t>
            </a:r>
            <a:r>
              <a:rPr lang="pt-BR" sz="1500" dirty="0" smtClean="0"/>
              <a:t>, etc..)</a:t>
            </a:r>
            <a:endParaRPr lang="pt-BR" sz="1500" dirty="0" smtClean="0"/>
          </a:p>
          <a:p>
            <a:pPr algn="just"/>
            <a:r>
              <a:rPr lang="pt-BR" sz="1500" dirty="0" smtClean="0"/>
              <a:t>Insira o sumário do documento, caso haja;</a:t>
            </a:r>
          </a:p>
          <a:p>
            <a:pPr algn="just"/>
            <a:r>
              <a:rPr lang="pt-BR" sz="1500" dirty="0" smtClean="0"/>
              <a:t>Insira a editora do documento, caso haja.</a:t>
            </a:r>
          </a:p>
        </p:txBody>
      </p:sp>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7</a:t>
            </a:r>
            <a:endParaRPr lang="pt-BR" dirty="0"/>
          </a:p>
        </p:txBody>
      </p:sp>
      <p:sp>
        <p:nvSpPr>
          <p:cNvPr id="3" name="Marcador de Posição de Conteúdo 2"/>
          <p:cNvSpPr>
            <a:spLocks noGrp="1"/>
          </p:cNvSpPr>
          <p:nvPr>
            <p:ph idx="1"/>
          </p:nvPr>
        </p:nvSpPr>
        <p:spPr/>
        <p:txBody>
          <a:bodyPr>
            <a:normAutofit fontScale="92500" lnSpcReduction="20000"/>
          </a:bodyPr>
          <a:lstStyle/>
          <a:p>
            <a:pPr algn="just"/>
            <a:r>
              <a:rPr lang="pt-BR" sz="2300" dirty="0" smtClean="0"/>
              <a:t>No próximo </a:t>
            </a:r>
            <a:r>
              <a:rPr lang="pt-BR" sz="2300" dirty="0" smtClean="0"/>
              <a:t>passo, escolha o tipo de documento relativo ao item trabalhado (PDF, DOC, etc..);</a:t>
            </a:r>
          </a:p>
          <a:p>
            <a:pPr algn="just"/>
            <a:r>
              <a:rPr lang="pt-BR" sz="2300" dirty="0" smtClean="0"/>
              <a:t>Insira o link fonte de onde o documento foi retirado;</a:t>
            </a:r>
          </a:p>
          <a:p>
            <a:pPr algn="just"/>
            <a:r>
              <a:rPr lang="pt-BR" sz="2300" dirty="0" smtClean="0"/>
              <a:t>Insira o ISSN e o ISBN do documento, caso hajam;</a:t>
            </a:r>
          </a:p>
          <a:p>
            <a:pPr algn="just"/>
            <a:r>
              <a:rPr lang="pt-BR" sz="2300" dirty="0" smtClean="0"/>
              <a:t>Escolha o idioma do documento;</a:t>
            </a:r>
          </a:p>
          <a:p>
            <a:pPr algn="just"/>
            <a:r>
              <a:rPr lang="pt-BR" sz="2300" dirty="0" smtClean="0"/>
              <a:t>Insira um link de documento(s) relativo(s) ao que está sendo trabalhado (opcional);</a:t>
            </a:r>
          </a:p>
          <a:p>
            <a:pPr algn="just"/>
            <a:r>
              <a:rPr lang="pt-BR" sz="2300" dirty="0" smtClean="0"/>
              <a:t>Escolha a licença relativa ao documento, se for de acesso aberto ou restrito. Lembrando que ao escolher “acesso restrito”, apenas algumas informações ficarão disponíveis para os usuários, como o resumo por exemplo.</a:t>
            </a:r>
            <a:endParaRPr lang="pt-BR" sz="2300" dirty="0"/>
          </a:p>
        </p:txBody>
      </p:sp>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8</a:t>
            </a:r>
            <a:endParaRPr lang="pt-BR" dirty="0"/>
          </a:p>
        </p:txBody>
      </p:sp>
      <p:sp>
        <p:nvSpPr>
          <p:cNvPr id="3" name="Marcador de Posição de Conteúdo 2"/>
          <p:cNvSpPr>
            <a:spLocks noGrp="1"/>
          </p:cNvSpPr>
          <p:nvPr>
            <p:ph idx="1"/>
          </p:nvPr>
        </p:nvSpPr>
        <p:spPr/>
        <p:txBody>
          <a:bodyPr>
            <a:normAutofit/>
          </a:bodyPr>
          <a:lstStyle/>
          <a:p>
            <a:pPr algn="just"/>
            <a:r>
              <a:rPr lang="pt-BR" sz="2300" dirty="0" smtClean="0"/>
              <a:t>Selecione o documento já salvo no computador em PDF e com o nome do item</a:t>
            </a:r>
            <a:r>
              <a:rPr lang="pt-BR" sz="2300" dirty="0" smtClean="0"/>
              <a:t>;</a:t>
            </a:r>
          </a:p>
          <a:p>
            <a:pPr algn="just"/>
            <a:r>
              <a:rPr lang="pt-BR" sz="2300" dirty="0" smtClean="0"/>
              <a:t>Caso haja outro documento </a:t>
            </a:r>
            <a:r>
              <a:rPr lang="pt-BR" sz="2300" u="sng" dirty="0" smtClean="0"/>
              <a:t>relevante</a:t>
            </a:r>
            <a:r>
              <a:rPr lang="pt-BR" sz="2300" dirty="0" smtClean="0"/>
              <a:t> a ser inserido junto com o inicial, clique em “upload do arquivo e adicionar outro”.</a:t>
            </a:r>
            <a:endParaRPr lang="pt-BR" sz="2300" dirty="0" smtClean="0"/>
          </a:p>
          <a:p>
            <a:pPr algn="just"/>
            <a:endParaRPr lang="pt-BR" sz="2300" u="sng" dirty="0"/>
          </a:p>
        </p:txBody>
      </p:sp>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4392" y="935184"/>
            <a:ext cx="8452104" cy="495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13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Introdução</a:t>
            </a:r>
            <a:endParaRPr lang="pt-BR" dirty="0"/>
          </a:p>
        </p:txBody>
      </p:sp>
      <p:sp>
        <p:nvSpPr>
          <p:cNvPr id="3" name="Marcador de Posição de Conteúdo 2"/>
          <p:cNvSpPr>
            <a:spLocks noGrp="1"/>
          </p:cNvSpPr>
          <p:nvPr>
            <p:ph idx="1"/>
          </p:nvPr>
        </p:nvSpPr>
        <p:spPr/>
        <p:txBody>
          <a:bodyPr>
            <a:normAutofit fontScale="55000" lnSpcReduction="20000"/>
          </a:bodyPr>
          <a:lstStyle/>
          <a:p>
            <a:pPr algn="just"/>
            <a:r>
              <a:rPr lang="pt-BR" sz="2800" dirty="0"/>
              <a:t>Repositórios são conjuntos de documentos coletados, organizados e </a:t>
            </a:r>
            <a:r>
              <a:rPr lang="pt-BR" sz="2800" dirty="0" smtClean="0"/>
              <a:t>disponibilizados </a:t>
            </a:r>
            <a:r>
              <a:rPr lang="pt-BR" sz="2800" dirty="0" err="1" smtClean="0"/>
              <a:t>eletronicamente.No</a:t>
            </a:r>
            <a:r>
              <a:rPr lang="pt-BR" sz="2800" dirty="0" smtClean="0"/>
              <a:t> </a:t>
            </a:r>
            <a:r>
              <a:rPr lang="pt-BR" sz="2800" dirty="0"/>
              <a:t>contexto específico dos repositórios, os documentos adquirem novas configurações e são denominados objetos digitais ou estrutura de dados digitalmente codificados, composta pelo conteúdo de informação, </a:t>
            </a:r>
            <a:r>
              <a:rPr lang="pt-BR" sz="2800" dirty="0" err="1"/>
              <a:t>metadados</a:t>
            </a:r>
            <a:r>
              <a:rPr lang="pt-BR" sz="2800" dirty="0"/>
              <a:t> e identificador (BEKAERT; VAN DE SOMPEL, 2006). Numa classificação não excludente diz-se que os repositórios podem ser temáticos – focados em determinado domínio do conhecimento – e institucionais – focados na produção de uma instituição específica. </a:t>
            </a:r>
            <a:endParaRPr lang="pt-BR" sz="2800" dirty="0" smtClean="0"/>
          </a:p>
          <a:p>
            <a:pPr algn="just"/>
            <a:r>
              <a:rPr lang="pt-BR" sz="2800" dirty="0" smtClean="0"/>
              <a:t>Repositórios </a:t>
            </a:r>
            <a:r>
              <a:rPr lang="pt-BR" sz="2800" dirty="0"/>
              <a:t>institucionais (</a:t>
            </a:r>
            <a:r>
              <a:rPr lang="pt-BR" sz="2800" dirty="0" err="1"/>
              <a:t>Institutional</a:t>
            </a:r>
            <a:r>
              <a:rPr lang="pt-BR" sz="2800" dirty="0"/>
              <a:t> </a:t>
            </a:r>
            <a:r>
              <a:rPr lang="pt-BR" sz="2800" dirty="0" err="1"/>
              <a:t>repositories</a:t>
            </a:r>
            <a:r>
              <a:rPr lang="pt-BR" sz="2800" dirty="0"/>
              <a:t>) são coleções que capturam e preservam a produção intelectual de uma ou mais universidades ou comunidades (CROW, 2002) ou ainda um conjunto de serviços que uma universidade oferece – aos membros de sua comunidade – a fim de gerenciar e disseminar materiais digitais criados pela instituição e membros da comunidade (LYNCH, 2003). Portanto, o que caracteriza os repositórios institucionais é o fato de serem orientados para a informação produzida no ambiente das instituições, sendo desenvolvidos, implementados e mantidos por elas.</a:t>
            </a:r>
            <a:endParaRPr lang="pt-BR" sz="2500" dirty="0" smtClean="0"/>
          </a:p>
        </p:txBody>
      </p:sp>
    </p:spTree>
    <p:extLst>
      <p:ext uri="{BB962C8B-B14F-4D97-AF65-F5344CB8AC3E}">
        <p14:creationId xmlns:p14="http://schemas.microsoft.com/office/powerpoint/2010/main" val="2245497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Objetivo</a:t>
            </a:r>
            <a:endParaRPr lang="pt-BR" dirty="0"/>
          </a:p>
        </p:txBody>
      </p:sp>
      <p:sp>
        <p:nvSpPr>
          <p:cNvPr id="3" name="Marcador de Posição de Conteúdo 2"/>
          <p:cNvSpPr>
            <a:spLocks noGrp="1"/>
          </p:cNvSpPr>
          <p:nvPr>
            <p:ph idx="1"/>
          </p:nvPr>
        </p:nvSpPr>
        <p:spPr/>
        <p:txBody>
          <a:bodyPr>
            <a:normAutofit/>
          </a:bodyPr>
          <a:lstStyle/>
          <a:p>
            <a:pPr algn="just"/>
            <a:r>
              <a:rPr lang="pt-BR" sz="3000" dirty="0" smtClean="0"/>
              <a:t>Este tutorial visa auxiliar os bibliotecários a submeter publicações no Repositório Institucional da </a:t>
            </a:r>
            <a:r>
              <a:rPr lang="pt-BR" sz="3000" dirty="0" err="1" smtClean="0"/>
              <a:t>Unipampa</a:t>
            </a:r>
            <a:r>
              <a:rPr lang="pt-BR" sz="3000" dirty="0" smtClean="0"/>
              <a:t>, ilustrando cada passo na realização de depósitos.</a:t>
            </a:r>
            <a:endParaRPr lang="pt-BR" sz="3000" dirty="0"/>
          </a:p>
        </p:txBody>
      </p:sp>
    </p:spTree>
    <p:extLst>
      <p:ext uri="{BB962C8B-B14F-4D97-AF65-F5344CB8AC3E}">
        <p14:creationId xmlns:p14="http://schemas.microsoft.com/office/powerpoint/2010/main" val="2950890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1</a:t>
            </a:r>
            <a:endParaRPr lang="pt-BR" dirty="0"/>
          </a:p>
        </p:txBody>
      </p:sp>
      <p:sp>
        <p:nvSpPr>
          <p:cNvPr id="3" name="Marcador de Posição de Conteúdo 2"/>
          <p:cNvSpPr>
            <a:spLocks noGrp="1"/>
          </p:cNvSpPr>
          <p:nvPr>
            <p:ph idx="1"/>
          </p:nvPr>
        </p:nvSpPr>
        <p:spPr/>
        <p:txBody>
          <a:bodyPr>
            <a:normAutofit/>
          </a:bodyPr>
          <a:lstStyle/>
          <a:p>
            <a:r>
              <a:rPr lang="pt-BR" sz="2300" dirty="0" smtClean="0"/>
              <a:t>Primeiramente deve-se acessar o RI-</a:t>
            </a:r>
            <a:r>
              <a:rPr lang="pt-BR" sz="2300" dirty="0" err="1" smtClean="0"/>
              <a:t>Unipampa</a:t>
            </a:r>
            <a:r>
              <a:rPr lang="pt-BR" sz="2300" dirty="0" smtClean="0"/>
              <a:t>, que pode ser encontrado no website abaixo:</a:t>
            </a:r>
          </a:p>
          <a:p>
            <a:pPr marL="0" indent="0" algn="ctr">
              <a:buNone/>
            </a:pPr>
            <a:endParaRPr lang="pt-BR" sz="2400" dirty="0" smtClean="0">
              <a:hlinkClick r:id="rId2"/>
            </a:endParaRPr>
          </a:p>
          <a:p>
            <a:pPr marL="0" indent="0" algn="ctr">
              <a:buNone/>
            </a:pPr>
            <a:r>
              <a:rPr lang="pt-BR" sz="2300" dirty="0"/>
              <a:t>http://dspace.unipampa.edu.br:8080/xmlui/</a:t>
            </a:r>
            <a:endParaRPr lang="pt-BR" sz="2300" dirty="0" smtClean="0"/>
          </a:p>
          <a:p>
            <a:pPr marL="0" indent="0" algn="ctr">
              <a:buNone/>
            </a:pPr>
            <a:endParaRPr lang="pt-BR" sz="2300" dirty="0" smtClean="0"/>
          </a:p>
        </p:txBody>
      </p:sp>
    </p:spTree>
    <p:extLst>
      <p:ext uri="{BB962C8B-B14F-4D97-AF65-F5344CB8AC3E}">
        <p14:creationId xmlns:p14="http://schemas.microsoft.com/office/powerpoint/2010/main" val="11503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2</a:t>
            </a:r>
            <a:endParaRPr lang="pt-BR" dirty="0"/>
          </a:p>
        </p:txBody>
      </p:sp>
      <p:sp>
        <p:nvSpPr>
          <p:cNvPr id="3" name="Marcador de Posição de Conteúdo 2"/>
          <p:cNvSpPr>
            <a:spLocks noGrp="1"/>
          </p:cNvSpPr>
          <p:nvPr>
            <p:ph idx="1"/>
          </p:nvPr>
        </p:nvSpPr>
        <p:spPr/>
        <p:txBody>
          <a:bodyPr>
            <a:normAutofit/>
          </a:bodyPr>
          <a:lstStyle/>
          <a:p>
            <a:r>
              <a:rPr lang="pt-BR" sz="2300" dirty="0" smtClean="0"/>
              <a:t>Criada a conta, vá ao canto superior direito da tela e clique em “Entrar” Digite seu e-mail e senha.</a:t>
            </a:r>
            <a:endParaRPr lang="pt-BR" sz="2300" dirty="0"/>
          </a:p>
        </p:txBody>
      </p:sp>
    </p:spTree>
    <p:extLst>
      <p:ext uri="{BB962C8B-B14F-4D97-AF65-F5344CB8AC3E}">
        <p14:creationId xmlns:p14="http://schemas.microsoft.com/office/powerpoint/2010/main" val="1857692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58721" y="751304"/>
            <a:ext cx="8502015" cy="5442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9367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613" y="1047750"/>
            <a:ext cx="9248775"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48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Passo 3</a:t>
            </a:r>
            <a:endParaRPr lang="pt-BR" dirty="0"/>
          </a:p>
        </p:txBody>
      </p:sp>
      <p:sp>
        <p:nvSpPr>
          <p:cNvPr id="3" name="Marcador de Posição de Conteúdo 2"/>
          <p:cNvSpPr>
            <a:spLocks noGrp="1"/>
          </p:cNvSpPr>
          <p:nvPr>
            <p:ph idx="1"/>
          </p:nvPr>
        </p:nvSpPr>
        <p:spPr/>
        <p:txBody>
          <a:bodyPr>
            <a:normAutofit/>
          </a:bodyPr>
          <a:lstStyle/>
          <a:p>
            <a:pPr algn="just"/>
            <a:r>
              <a:rPr lang="pt-BR" sz="2300" dirty="0" smtClean="0"/>
              <a:t>Agora começaremos o processo de depósito no RI-</a:t>
            </a:r>
            <a:r>
              <a:rPr lang="pt-BR" sz="2300" dirty="0" err="1" smtClean="0"/>
              <a:t>Unipampa</a:t>
            </a:r>
            <a:r>
              <a:rPr lang="pt-BR" sz="2300" dirty="0" smtClean="0"/>
              <a:t>. Antes de mais nada, faça uma busca pelo documento que será depositado, para evitar duplicidade de informações no banco de dados do repositório. Para isto, escolha uma das opções no menu lateral direito “Navegar”. Geralmente, as mais utilizadas serão as pesquisas por “Autores” ou “Títulos”.</a:t>
            </a:r>
            <a:endParaRPr lang="pt-BR" sz="2300" dirty="0"/>
          </a:p>
        </p:txBody>
      </p:sp>
    </p:spTree>
    <p:extLst>
      <p:ext uri="{BB962C8B-B14F-4D97-AF65-F5344CB8AC3E}">
        <p14:creationId xmlns:p14="http://schemas.microsoft.com/office/powerpoint/2010/main" val="2278455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2763" y="840759"/>
            <a:ext cx="9440037" cy="523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4877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740</TotalTime>
  <Words>825</Words>
  <Application>Microsoft Office PowerPoint</Application>
  <PresentationFormat>Widescreen</PresentationFormat>
  <Paragraphs>47</Paragraphs>
  <Slides>19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19</vt:i4>
      </vt:variant>
    </vt:vector>
  </HeadingPairs>
  <TitlesOfParts>
    <vt:vector size="23" baseType="lpstr">
      <vt:lpstr>Calibri</vt:lpstr>
      <vt:lpstr>Century Gothic</vt:lpstr>
      <vt:lpstr>Wingdings 2</vt:lpstr>
      <vt:lpstr>Austin</vt:lpstr>
      <vt:lpstr>Tutorial de depósitos  RI - Unipampa</vt:lpstr>
      <vt:lpstr>Introdução</vt:lpstr>
      <vt:lpstr>Objetivo</vt:lpstr>
      <vt:lpstr>Passo 1</vt:lpstr>
      <vt:lpstr>Passo 2</vt:lpstr>
      <vt:lpstr>Apresentação do PowerPoint</vt:lpstr>
      <vt:lpstr>Apresentação do PowerPoint</vt:lpstr>
      <vt:lpstr>Passo 3</vt:lpstr>
      <vt:lpstr>Apresentação do PowerPoint</vt:lpstr>
      <vt:lpstr>Passo 4</vt:lpstr>
      <vt:lpstr>Apresentação do PowerPoint</vt:lpstr>
      <vt:lpstr>Passo 5</vt:lpstr>
      <vt:lpstr>Apresentação do PowerPoint</vt:lpstr>
      <vt:lpstr>Passo 6</vt:lpstr>
      <vt:lpstr>Apresentação do PowerPoint</vt:lpstr>
      <vt:lpstr>Apresentação do PowerPoint</vt:lpstr>
      <vt:lpstr>Passo 7</vt:lpstr>
      <vt:lpstr>Passo 8</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adicionar Cluster Maps nas revistas do SEER</dc:title>
  <dc:creator>Vitor</dc:creator>
  <cp:lastModifiedBy>user</cp:lastModifiedBy>
  <cp:revision>77</cp:revision>
  <dcterms:created xsi:type="dcterms:W3CDTF">2013-10-24T00:53:06Z</dcterms:created>
  <dcterms:modified xsi:type="dcterms:W3CDTF">2017-04-14T23:57:47Z</dcterms:modified>
</cp:coreProperties>
</file>