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58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83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0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542C5-219E-477B-8D5E-BB3EF10D7CEF}" type="datetimeFigureOut">
              <a:rPr lang="pt-BR" smtClean="0"/>
              <a:pPr/>
              <a:t>13/02/2025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25966-7017-4E5D-B320-734D9BFA5D7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Apresentação e formatação de artigo em publicação periódica científica: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Conforme ABNT NBR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6022:2018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 descr="Logo Unipam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2322000" cy="1559917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7924" y="6451443"/>
            <a:ext cx="1619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Março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2025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707904" y="537321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Seção de atendimento ao usuário - SISBI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Estrutura do artigo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79512" y="1556792"/>
            <a:ext cx="403244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t-BR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 Elementos Pré-Textuais </a:t>
            </a:r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Elementos Textuais</a:t>
            </a:r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Elementos Pós-Textuais</a:t>
            </a: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283968" y="1600200"/>
            <a:ext cx="4402832" cy="4525963"/>
          </a:xfrm>
          <a:ln>
            <a:solidFill>
              <a:srgbClr val="00B05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 Elementos </a:t>
            </a:r>
            <a:r>
              <a:rPr lang="pt-B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pré-textuais 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>
                <a:latin typeface="Arial" pitchFamily="34" charset="0"/>
                <a:cs typeface="Arial" pitchFamily="34" charset="0"/>
              </a:rPr>
              <a:t>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ítulo</a:t>
            </a:r>
            <a:r>
              <a:rPr lang="pt-BR" dirty="0">
                <a:latin typeface="Arial" pitchFamily="34" charset="0"/>
                <a:cs typeface="Arial" pitchFamily="34" charset="0"/>
              </a:rPr>
              <a:t>, e subtítulo (se houver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);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Título em outro idioma;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>
                <a:latin typeface="Arial" pitchFamily="34" charset="0"/>
                <a:cs typeface="Arial" pitchFamily="34" charset="0"/>
              </a:rPr>
              <a:t>N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ome(s</a:t>
            </a:r>
            <a:r>
              <a:rPr lang="pt-BR" dirty="0">
                <a:latin typeface="Arial" pitchFamily="34" charset="0"/>
                <a:cs typeface="Arial" pitchFamily="34" charset="0"/>
              </a:rPr>
              <a:t>) do(s) autor(es); 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>
                <a:latin typeface="Arial" pitchFamily="34" charset="0"/>
                <a:cs typeface="Arial" pitchFamily="34" charset="0"/>
              </a:rPr>
              <a:t>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esumo </a:t>
            </a:r>
            <a:r>
              <a:rPr lang="pt-BR" dirty="0">
                <a:latin typeface="Arial" pitchFamily="34" charset="0"/>
                <a:cs typeface="Arial" pitchFamily="34" charset="0"/>
              </a:rPr>
              <a:t>na língua do texto;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Resumo em outro idioma;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Datas de submissão e aprovação do artigo;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Identificação e disponibilidade.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Elementos pré-textuais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/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Título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, e subtítulo (se houver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Devem </a:t>
            </a:r>
            <a:r>
              <a:rPr lang="pt-BR" dirty="0">
                <a:latin typeface="Arial" pitchFamily="34" charset="0"/>
                <a:cs typeface="Arial" pitchFamily="34" charset="0"/>
              </a:rPr>
              <a:t>figurar na página de abertura do artigo, diferenciados tipograficamente ou separados por dois-pontos (:) e na língua do texto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Título em outro idioma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Opcional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Inserido logo abaixo do título no idioma do texto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Nome(s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) do(s) autor(es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Nome </a:t>
            </a:r>
            <a:r>
              <a:rPr lang="pt-BR" dirty="0">
                <a:latin typeface="Arial" pitchFamily="34" charset="0"/>
                <a:cs typeface="Arial" pitchFamily="34" charset="0"/>
              </a:rPr>
              <a:t>completo do(s) autor(es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pt-BR" dirty="0">
                <a:latin typeface="Arial" pitchFamily="34" charset="0"/>
                <a:cs typeface="Arial" pitchFamily="34" charset="0"/>
              </a:rPr>
              <a:t>na forma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direta. Para mais de um autor, os nomes podem ser grafados na mesma linha, separados por vírgula, ou em linhas distintas. Deve constar o currículo sucinto de cada autor, com vinculação corporativa e endereço de contato.</a:t>
            </a:r>
            <a:r>
              <a:rPr lang="pt-BR" dirty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Recomenda-se que os dados de vinculação e endereço constem em nota, com sistema de chamada próprio, diferente do sistema adotado para citações no texto.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Resumo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na língua do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texto: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u="sng" dirty="0">
                <a:latin typeface="Arial" pitchFamily="34" charset="0"/>
                <a:cs typeface="Arial" pitchFamily="34" charset="0"/>
              </a:rPr>
              <a:t>elemento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Deve </a:t>
            </a:r>
            <a:r>
              <a:rPr lang="pt-BR" dirty="0">
                <a:latin typeface="Arial" pitchFamily="34" charset="0"/>
                <a:cs typeface="Arial" pitchFamily="34" charset="0"/>
              </a:rPr>
              <a:t>apresentar de forma concisa, os objetivos, a metodologia e os resultados alcançados;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Sequencia </a:t>
            </a:r>
            <a:r>
              <a:rPr lang="pt-BR" dirty="0">
                <a:latin typeface="Arial" pitchFamily="34" charset="0"/>
                <a:cs typeface="Arial" pitchFamily="34" charset="0"/>
              </a:rPr>
              <a:t>de frases concisas, afirmativas e não a enumeração de tópicos. Recomenda-se o uso de parágrafo único;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Usar </a:t>
            </a:r>
            <a:r>
              <a:rPr lang="pt-BR" dirty="0">
                <a:latin typeface="Arial" pitchFamily="34" charset="0"/>
                <a:cs typeface="Arial" pitchFamily="34" charset="0"/>
              </a:rPr>
              <a:t>o verbo na voz ativa e na terceira pessoa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singular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Deve </a:t>
            </a:r>
            <a:r>
              <a:rPr lang="pt-BR" dirty="0">
                <a:latin typeface="Arial" pitchFamily="34" charset="0"/>
                <a:cs typeface="Arial" pitchFamily="34" charset="0"/>
              </a:rPr>
              <a:t>conter entre 100 e 250 palavras;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Abaixo </a:t>
            </a:r>
            <a:r>
              <a:rPr lang="pt-BR" dirty="0">
                <a:latin typeface="Arial" pitchFamily="34" charset="0"/>
                <a:cs typeface="Arial" pitchFamily="34" charset="0"/>
              </a:rPr>
              <a:t>do resumo devem constar as palavras-chave ou descritores conforme a NBR 6028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Evitar</a:t>
            </a: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pt-BR" dirty="0">
                <a:latin typeface="Arial" pitchFamily="34" charset="0"/>
                <a:cs typeface="Arial" pitchFamily="34" charset="0"/>
              </a:rPr>
              <a:t>-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Uso </a:t>
            </a:r>
            <a:r>
              <a:rPr lang="pt-BR" dirty="0">
                <a:latin typeface="Arial" pitchFamily="34" charset="0"/>
                <a:cs typeface="Arial" pitchFamily="34" charset="0"/>
              </a:rPr>
              <a:t>de símbolos e contrações que não sejam de uso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corrente.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- Formulas</a:t>
            </a:r>
            <a:r>
              <a:rPr lang="pt-BR" dirty="0">
                <a:latin typeface="Arial" pitchFamily="34" charset="0"/>
                <a:cs typeface="Arial" pitchFamily="34" charset="0"/>
              </a:rPr>
              <a:t>, equações diagramas etc., que não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sejam absolutamente necessários.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Atenção!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Clr>
                <a:srgbClr val="00B050"/>
              </a:buClr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Palavras-chave</a:t>
            </a:r>
            <a:r>
              <a:rPr lang="pt-BR" dirty="0">
                <a:latin typeface="Arial" pitchFamily="34" charset="0"/>
                <a:cs typeface="Arial" pitchFamily="34" charset="0"/>
              </a:rPr>
              <a:t>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Elemento obrigatório do resumo. Palavras </a:t>
            </a:r>
            <a:r>
              <a:rPr lang="pt-BR" dirty="0">
                <a:latin typeface="Arial" pitchFamily="34" charset="0"/>
                <a:cs typeface="Arial" pitchFamily="34" charset="0"/>
              </a:rPr>
              <a:t>ou termos retirados do texto para representar o seu conteúdo e colocadas após o resumo, precedidas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termo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Palavras-chave: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>
                <a:latin typeface="Arial" pitchFamily="34" charset="0"/>
                <a:cs typeface="Arial" pitchFamily="34" charset="0"/>
              </a:rPr>
              <a:t>separadas entre si por ponto e finalizadas também por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ponto.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Exemplo:		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Palavras-chave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Artigo científico. Pesquisa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endParaRPr lang="pt-BR" b="1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OBS.: </a:t>
            </a:r>
            <a:r>
              <a:rPr lang="pt-BR" dirty="0">
                <a:latin typeface="Arial" pitchFamily="34" charset="0"/>
                <a:cs typeface="Arial" pitchFamily="34" charset="0"/>
              </a:rPr>
              <a:t>recomenda-se o uso de três à seis palavras-chave ou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descritores.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Resumo em outro idioma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>
                <a:latin typeface="Arial" pitchFamily="34" charset="0"/>
                <a:cs typeface="Arial" pitchFamily="34" charset="0"/>
              </a:rPr>
              <a:t>e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lemento opcional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Deve suceder o resumo no idioma do documento.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Datas de submissão e aprovação: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Devem ser indicadas as datas (dia, mês e ano) de submissão e aprovação do artigo para publicação.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Identificação e disponibilidade: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pode ser indicado o endereço eletrônico, DOI, suportes e outras informações relativas ao acesso do documento.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7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3500" dirty="0" smtClean="0">
                <a:latin typeface="Arial" pitchFamily="34" charset="0"/>
                <a:cs typeface="Arial" pitchFamily="34" charset="0"/>
              </a:rPr>
              <a:t>Elementos textuais e pós-textuais</a:t>
            </a:r>
            <a:endParaRPr lang="pt-BR" sz="3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3528" y="1600200"/>
            <a:ext cx="3888432" cy="4525963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 Elementos textuais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Introdução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Desenvolvimento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Considerações finais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4355976" y="1600200"/>
            <a:ext cx="4536504" cy="4525963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 Elementos pós-textuais</a:t>
            </a:r>
          </a:p>
          <a:p>
            <a:pPr>
              <a:buNone/>
            </a:pPr>
            <a:endParaRPr lang="pt-BR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Referências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Glossário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Apêndice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Anexo</a:t>
            </a:r>
          </a:p>
          <a:p>
            <a:pPr>
              <a:buClr>
                <a:srgbClr val="00B050"/>
              </a:buClr>
              <a:buFont typeface="Wingdings" pitchFamily="2" charset="2"/>
              <a:buChar char="ü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Agradecimentos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Elementos textuais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Introdução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Parte inicial do artigo. Devem constar a delimitação do assunto tratado, os </a:t>
            </a:r>
            <a:r>
              <a:rPr lang="pt-BR" dirty="0">
                <a:latin typeface="Arial" pitchFamily="34" charset="0"/>
                <a:cs typeface="Arial" pitchFamily="34" charset="0"/>
              </a:rPr>
              <a:t>objetivos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da pesquisa e outros elementos necessários para que </a:t>
            </a:r>
            <a:r>
              <a:rPr lang="pt-BR" dirty="0">
                <a:latin typeface="Arial" pitchFamily="34" charset="0"/>
                <a:cs typeface="Arial" pitchFamily="34" charset="0"/>
              </a:rPr>
              <a:t>o leitor tenha uma visão geral do tema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abordado.</a:t>
            </a: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dirty="0">
                <a:latin typeface="Arial" pitchFamily="34" charset="0"/>
                <a:cs typeface="Arial" pitchFamily="34" charset="0"/>
              </a:rPr>
              <a:t>modo geral, a introdução deve apresentar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dirty="0">
                <a:latin typeface="Arial" pitchFamily="34" charset="0"/>
                <a:cs typeface="Arial" pitchFamily="34" charset="0"/>
              </a:rPr>
              <a:t>assunto objeto de estudo; </a:t>
            </a:r>
          </a:p>
          <a:p>
            <a:pPr algn="just">
              <a:buNone/>
            </a:pP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dirty="0">
                <a:latin typeface="Arial" pitchFamily="34" charset="0"/>
                <a:cs typeface="Arial" pitchFamily="34" charset="0"/>
              </a:rPr>
              <a:t>ponto de vista sob o qual o assunto foi abordado; </a:t>
            </a:r>
          </a:p>
          <a:p>
            <a:pPr algn="just">
              <a:buNone/>
            </a:pP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Trabalhos </a:t>
            </a:r>
            <a:r>
              <a:rPr lang="pt-BR" dirty="0">
                <a:latin typeface="Arial" pitchFamily="34" charset="0"/>
                <a:cs typeface="Arial" pitchFamily="34" charset="0"/>
              </a:rPr>
              <a:t>anteriores que abordam o mesmo tema; </a:t>
            </a:r>
          </a:p>
          <a:p>
            <a:pPr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dirty="0">
                <a:latin typeface="Arial" pitchFamily="34" charset="0"/>
                <a:cs typeface="Arial" pitchFamily="34" charset="0"/>
              </a:rPr>
              <a:t>justificativas que levaram a escolha do tema, o problema de pesquisa, a hipótese de estudo, o objetivo pretendido, o método proposto, a razão de escolha do método e principais resultados. </a:t>
            </a:r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Desenvolvimento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Parte </a:t>
            </a:r>
            <a:r>
              <a:rPr lang="pt-BR" dirty="0">
                <a:latin typeface="Arial" pitchFamily="34" charset="0"/>
                <a:cs typeface="Arial" pitchFamily="34" charset="0"/>
              </a:rPr>
              <a:t>principal do artigo, que contém a exposição ordenada e pormenorizada do assunto tratado. Divide-se em seções e subseções, conforme a NBR 6024, que variam em função da abordagem do tema e do método. 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Considerações finais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obrigatório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Parte </a:t>
            </a:r>
            <a:r>
              <a:rPr lang="pt-BR" dirty="0">
                <a:latin typeface="Arial" pitchFamily="34" charset="0"/>
                <a:cs typeface="Arial" pitchFamily="34" charset="0"/>
              </a:rPr>
              <a:t>final do artigo, na qual se apresentam 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considerações finais </a:t>
            </a:r>
            <a:r>
              <a:rPr lang="pt-BR" dirty="0">
                <a:latin typeface="Arial" pitchFamily="34" charset="0"/>
                <a:cs typeface="Arial" pitchFamily="34" charset="0"/>
              </a:rPr>
              <a:t>correspondentes aos objetivos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e/ou </a:t>
            </a:r>
            <a:r>
              <a:rPr lang="pt-BR" dirty="0">
                <a:latin typeface="Arial" pitchFamily="34" charset="0"/>
                <a:cs typeface="Arial" pitchFamily="34" charset="0"/>
              </a:rPr>
              <a:t>hipóteses.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dirty="0">
                <a:latin typeface="Arial" pitchFamily="34" charset="0"/>
                <a:cs typeface="Arial" pitchFamily="34" charset="0"/>
              </a:rPr>
              <a:t>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considerações finais devem </a:t>
            </a:r>
            <a:r>
              <a:rPr lang="pt-BR" dirty="0">
                <a:latin typeface="Arial" pitchFamily="34" charset="0"/>
                <a:cs typeface="Arial" pitchFamily="34" charset="0"/>
              </a:rPr>
              <a:t>responder às questões da pesquisa; </a:t>
            </a:r>
          </a:p>
          <a:p>
            <a:pPr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Devem </a:t>
            </a:r>
            <a:r>
              <a:rPr lang="pt-BR" dirty="0">
                <a:latin typeface="Arial" pitchFamily="34" charset="0"/>
                <a:cs typeface="Arial" pitchFamily="34" charset="0"/>
              </a:rPr>
              <a:t>ser breve podendo apresentar recomendações e sugestões para trabalhos futuros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>
                <a:latin typeface="Arial" pitchFamily="34" charset="0"/>
                <a:cs typeface="Arial" pitchFamily="34" charset="0"/>
              </a:rPr>
              <a:t>Elementos pós-textuais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56185"/>
            <a:ext cx="8075240" cy="4149079"/>
          </a:xfrm>
        </p:spPr>
        <p:txBody>
          <a:bodyPr>
            <a:normAutofit fontScale="55000" lnSpcReduction="20000"/>
          </a:bodyPr>
          <a:lstStyle/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Referência: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</a:t>
            </a:r>
            <a:r>
              <a:rPr lang="pt-BR" u="sng" dirty="0">
                <a:latin typeface="Arial" pitchFamily="34" charset="0"/>
                <a:cs typeface="Arial" pitchFamily="34" charset="0"/>
              </a:rPr>
              <a:t>obrigatório</a:t>
            </a:r>
            <a:r>
              <a:rPr lang="pt-BR" dirty="0">
                <a:latin typeface="Arial" pitchFamily="34" charset="0"/>
                <a:cs typeface="Arial" pitchFamily="34" charset="0"/>
              </a:rPr>
              <a:t>, elaborado conforme a NBR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6023;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Glossário: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opcional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>
                <a:latin typeface="Arial" pitchFamily="34" charset="0"/>
                <a:cs typeface="Arial" pitchFamily="34" charset="0"/>
              </a:rPr>
              <a:t>elaborado em ordem alfabética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Apêndice: elemento opcional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deve ser identificado nesta ordem: a palavra Apêndice seguida de letras maiúsculas consecutivas, travessão e respectivo título, com o mesmo destaque tipográfico das seções primárias e centralizado, conforme a ABNT NBR 6024. Utilizam-se letras maiúscula dobradas, na identificação dos apêndices, quando esgotadas as 26 letras do alfabeto;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Anexo: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opcional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segue as mesmas indicações do apêndice</a:t>
            </a:r>
            <a:r>
              <a:rPr lang="pt-BR" dirty="0">
                <a:latin typeface="Arial" pitchFamily="34" charset="0"/>
                <a:cs typeface="Arial" pitchFamily="34" charset="0"/>
              </a:rPr>
              <a:t>;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50"/>
              </a:buClr>
              <a:buFont typeface="Wingdings" pitchFamily="2" charset="2"/>
              <a:buChar char="ü"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Agradecimentos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u="sng" dirty="0" smtClean="0">
                <a:latin typeface="Arial" pitchFamily="34" charset="0"/>
                <a:cs typeface="Arial" pitchFamily="34" charset="0"/>
              </a:rPr>
              <a:t>elemento opcional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texto sucinto aprovado pelo periódico em que será publicado. Deve ser o último elemento pós-textual.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800" dirty="0" smtClean="0">
                <a:latin typeface="Arial" pitchFamily="34" charset="0"/>
                <a:cs typeface="Arial" pitchFamily="34" charset="0"/>
              </a:rPr>
              <a:t>Regras gerais de apresentação</a:t>
            </a:r>
            <a:endParaRPr lang="pt-BR" sz="3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147248" cy="3917032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Formato: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Recomenda-se fonte em tamanho 12 e espaçamento simples, padronizados para todo o artigo. As citações com mais de três linhas, paginação, notas, legendas e fontes das ilustrações e tabelas devem ser em tamanho menor e uniforme.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Seções: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os títulos das seções com ou sem indicativo numérico devem ser conforme a ABNT NBR 6024.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Citações e notas: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apresentadas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conforme </a:t>
            </a:r>
            <a:r>
              <a:rPr lang="pt-BR" dirty="0">
                <a:latin typeface="Arial" pitchFamily="34" charset="0"/>
                <a:cs typeface="Arial" pitchFamily="34" charset="0"/>
              </a:rPr>
              <a:t>a NBR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10520. Notas de tabelas devem ser conforme as Normas de apresentação tabular do Instituto Brasileiro de Geografia e Estatística (IBGE).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4)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Siglas: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quando mencionada pela primeira vez no texto, deve ser indicada entre parênteses, precedida do nome completo.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5)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Equações e formulas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para facilitar a leitura, devem ser destacadas no texto e, se necessário, numeradas com algarismos arábicos entre parênteses, alinhados à direita. Na sequencia normal do texto, é permitido o uso de uma entrelinha maior, que comporte seus elementos (expoentes, índices e outros).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Normas técnicas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pt-BR" dirty="0">
                <a:latin typeface="Arial" pitchFamily="34" charset="0"/>
                <a:cs typeface="Arial" pitchFamily="34" charset="0"/>
              </a:rPr>
              <a:t>Norma técnica é um documento estabelecido por consenso e aprovado por um organismo reconhecido que fornece, para uso comum e repetitivo, regras, diretrizes ou características para atividades ou para seus resultados, visando à obtenção de um grau ótimo de ordenação em um dado contexto”. (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ASSOCIAÇÃO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BRASILEIRA DE NORMAS TÉCNICAS, ABNT 2003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800" dirty="0" smtClean="0">
                <a:latin typeface="Arial" pitchFamily="34" charset="0"/>
                <a:cs typeface="Arial" pitchFamily="34" charset="0"/>
              </a:rPr>
              <a:t>Regras gerais de apresentação</a:t>
            </a:r>
            <a:endParaRPr lang="pt-BR" sz="3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75252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17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6)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Ilustrações: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sua identificação aparece na parte superior, precedida da palavra designativa, seguida de seu número de ordem de ocorrência no texto, em algarismos arábicos, do respectivo título e/ou legenda explicativa. Após a ilustração, na parte inferior, indicar a fonte consultada (elemento obrigatório, mesmo que seja produção do próprio autor). A ilustração deve ser inserida o mais próximo possível do trecho a que se refere (ABNT, 2011). </a:t>
            </a:r>
          </a:p>
          <a:p>
            <a:pPr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			</a:t>
            </a:r>
            <a:endParaRPr lang="pt-BR" sz="17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7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7) </a:t>
            </a: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Tabelas: </a:t>
            </a:r>
            <a:r>
              <a:rPr lang="pt-BR" sz="1700" dirty="0" smtClean="0">
                <a:latin typeface="Arial" pitchFamily="34" charset="0"/>
                <a:cs typeface="Arial" pitchFamily="34" charset="0"/>
              </a:rPr>
              <a:t>devem ser formatadas segunda a norma do IBGE. (IBGE, 1993). </a:t>
            </a:r>
          </a:p>
          <a:p>
            <a:pPr algn="just">
              <a:buNone/>
            </a:pPr>
            <a:r>
              <a:rPr lang="pt-BR" sz="1700" dirty="0" smtClean="0">
                <a:latin typeface="Arial" pitchFamily="34" charset="0"/>
                <a:cs typeface="Arial" pitchFamily="34" charset="0"/>
              </a:rPr>
              <a:t>	Fonte: a indicação da fonte é obrigatória mesmo quando os dados forem pesquisa do autor do artigo.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Atenção!</a:t>
            </a:r>
            <a:endParaRPr lang="pt-BR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buNone/>
            </a:pPr>
            <a:endParaRPr lang="pt-BR" dirty="0"/>
          </a:p>
          <a:p>
            <a:pPr algn="ctr">
              <a:buNone/>
            </a:pPr>
            <a:r>
              <a:rPr lang="pt-BR" b="1" dirty="0">
                <a:latin typeface="Arial" pitchFamily="34" charset="0"/>
                <a:cs typeface="Arial" pitchFamily="34" charset="0"/>
              </a:rPr>
              <a:t>Este documento </a:t>
            </a:r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NÃO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 substitui a consulta aos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originais da norma ABNT NBR 6022:2018 e demais normas relacionadas.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23528" y="2276872"/>
          <a:ext cx="8229600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4000" dirty="0" smtClean="0"/>
                        <a:t>Obrigada!</a:t>
                      </a:r>
                      <a:endParaRPr lang="pt-BR" sz="4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755576" y="3429000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Dúvidas </a:t>
            </a:r>
            <a:r>
              <a:rPr lang="pt-BR" b="1" dirty="0"/>
              <a:t>e </a:t>
            </a:r>
            <a:r>
              <a:rPr lang="pt-BR" b="1" dirty="0" smtClean="0"/>
              <a:t>informações</a:t>
            </a:r>
          </a:p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Procure o bibliotecário do seu campus! </a:t>
            </a:r>
            <a:endParaRPr lang="pt-BR" dirty="0"/>
          </a:p>
        </p:txBody>
      </p:sp>
      <p:pic>
        <p:nvPicPr>
          <p:cNvPr id="7" name="Imagem 6" descr="Logo Unipam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32655"/>
            <a:ext cx="2322000" cy="155991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7275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Referências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ASSOCIAÇÃO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BRASILEIRA DE NORMAS TÉCNICAS.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NBR 6022: </a:t>
            </a:r>
            <a:r>
              <a:rPr lang="pt-BR" dirty="0">
                <a:latin typeface="Arial" pitchFamily="34" charset="0"/>
                <a:cs typeface="Arial" pitchFamily="34" charset="0"/>
              </a:rPr>
              <a:t>informação e documentação -artigo em publicação periódica científica impressa - apresentação. Rio de Janeiro, 2003.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ASSOCIAÇÃO BRASILEIRA DE NORMAS TÉCNICAS.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NBR 14724: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informação e documentação – trabalhos acadêmicos - apresentação. Rio de Janeiro, 2011.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ASSOCIAÇÃO BRASILEIRA DE NORMAS TÉCNICAS.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NBR 6032: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Abreviação de títulos de periódicos e publicações seriadas. Rio de Janeiro, 1989.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Bibliografia de auxilio ao aluno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INSTITUTO BRASILEIRO DE GEOGRAFIA E ESTATÍSTICA.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Normas de apresentação tabular.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Rio de Janeiro, 1993. 60 p. Disponível em: &lt; http://biblioteca.ibge.gov.br/visualizacao/monografias/GEBIS%20-%20RJ/normastabular.pdf &gt;.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UNIPAMPA.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Manual de normalização de trabalhos </a:t>
            </a:r>
            <a:r>
              <a:rPr lang="pt-BR" b="1" dirty="0" err="1" smtClean="0">
                <a:latin typeface="Arial" pitchFamily="34" charset="0"/>
                <a:cs typeface="Arial" pitchFamily="34" charset="0"/>
              </a:rPr>
              <a:t>academicos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: conforme normas da ABNT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3.ed. Ver. E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ampl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Bagé, 2013. Disponível em: &lt; http://porteiras.r.unipampa.edu.br/portais/sisbi/files/2013/09/Manual-de-Normaliza%C3%A7%C3%A3o-3.-ed.-2013.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&gt;. 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Equipe de Bibliotecárias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ln w="50800" cmpd="sng">
            <a:solidFill>
              <a:srgbClr val="00B050"/>
            </a:solidFill>
          </a:ln>
        </p:spPr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Marlucy Veleda Farias (Campus Alegrete)</a:t>
            </a:r>
          </a:p>
          <a:p>
            <a:pPr algn="ctr">
              <a:buNone/>
            </a:pPr>
            <a:r>
              <a:rPr lang="pt-BR" dirty="0" smtClean="0"/>
              <a:t>Fernanda Rocha da Silva (Campus Uruguaiana)</a:t>
            </a:r>
          </a:p>
          <a:p>
            <a:pPr algn="ctr">
              <a:buNone/>
            </a:pPr>
            <a:r>
              <a:rPr lang="pt-BR" dirty="0" smtClean="0"/>
              <a:t>Andrea Pereira de Carvalho (Campus </a:t>
            </a:r>
            <a:r>
              <a:rPr lang="pt-BR" dirty="0"/>
              <a:t>B</a:t>
            </a:r>
            <a:r>
              <a:rPr lang="pt-BR" dirty="0" smtClean="0"/>
              <a:t>agé)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661" y="1844824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565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sz="4000" dirty="0" smtClean="0">
                <a:latin typeface="Arial" pitchFamily="34" charset="0"/>
                <a:cs typeface="Arial" pitchFamily="34" charset="0"/>
              </a:rPr>
              <a:t>ABNT NBR 6022:2018</a:t>
            </a:r>
            <a:endParaRPr lang="pt-BR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“Está norma especifica os princípios gerais para elaboração e apresentação 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elementos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que constituem artigos em um periódico técnico e/ou científico”. </a:t>
            </a:r>
            <a:r>
              <a:rPr lang="pt-BR" dirty="0">
                <a:latin typeface="Arial" pitchFamily="34" charset="0"/>
                <a:cs typeface="Arial" pitchFamily="34" charset="0"/>
              </a:rPr>
              <a:t>(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ASSOCIAÇÃO </a:t>
            </a:r>
            <a:r>
              <a:rPr lang="pt-BR" dirty="0">
                <a:latin typeface="Arial" pitchFamily="34" charset="0"/>
                <a:cs typeface="Arial" pitchFamily="34" charset="0"/>
              </a:rPr>
              <a:t>BRASILEIRA DE NORMAS TÉCNICAS, ABNT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2018)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Normas relacionadas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NBR 6023 – Referências - Elaboração;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NBR 6024 - </a:t>
            </a:r>
            <a:r>
              <a:rPr lang="pt-BR" dirty="0">
                <a:latin typeface="Arial" pitchFamily="34" charset="0"/>
                <a:cs typeface="Arial" pitchFamily="34" charset="0"/>
              </a:rPr>
              <a:t>Numeração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progressiva das seções de um documento escrito;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NBR 6028 – Resumos - Procedimento;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NBR 10520 – Citações em documentos - Apresentação;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IBGE</a:t>
            </a:r>
            <a:r>
              <a:rPr lang="pt-BR" dirty="0">
                <a:latin typeface="Arial" pitchFamily="34" charset="0"/>
                <a:cs typeface="Arial" pitchFamily="34" charset="0"/>
              </a:rPr>
              <a:t>.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Normas de apresentação Tabular</a:t>
            </a:r>
            <a:r>
              <a:rPr lang="pt-BR" dirty="0">
                <a:latin typeface="Arial" pitchFamily="34" charset="0"/>
                <a:cs typeface="Arial" pitchFamily="34" charset="0"/>
              </a:rPr>
              <a:t>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3.ed</a:t>
            </a:r>
            <a:r>
              <a:rPr lang="pt-BR" dirty="0">
                <a:latin typeface="Arial" pitchFamily="34" charset="0"/>
                <a:cs typeface="Arial" pitchFamily="34" charset="0"/>
              </a:rPr>
              <a:t>. Rio de Janeiro, 1993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Acesso a norma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	Você pode ter acesso a essa e outras normas da ABNT através da biblioteca, consulte a biblioteca do seu campus.</a:t>
            </a:r>
          </a:p>
          <a:p>
            <a:pPr marL="0" indent="0" algn="just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Para mais detalhes sobre está norma consulte o Manual de Normatização da UNIPAMPA, disponível no site do SISBI.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Algumas definições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t-BR" b="1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Artigo científico e/ou técnico: </a:t>
            </a:r>
            <a:r>
              <a:rPr lang="pt-BR" dirty="0">
                <a:latin typeface="Arial" pitchFamily="34" charset="0"/>
                <a:cs typeface="Arial" pitchFamily="34" charset="0"/>
              </a:rPr>
              <a:t>“Parte de uma publicação com autoria declarada,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de natureza técnica e/ou científica.” </a:t>
            </a:r>
          </a:p>
          <a:p>
            <a:pPr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dirty="0">
                <a:latin typeface="Arial" pitchFamily="34" charset="0"/>
                <a:cs typeface="Arial" pitchFamily="34" charset="0"/>
              </a:rPr>
              <a:t>artigo científico pode ser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a) artigo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revisão: </a:t>
            </a:r>
            <a:r>
              <a:rPr lang="pt-BR" dirty="0">
                <a:latin typeface="Arial" pitchFamily="34" charset="0"/>
                <a:cs typeface="Arial" pitchFamily="34" charset="0"/>
              </a:rPr>
              <a:t>publicação que resume, analisa e discute informações já publicadas. </a:t>
            </a:r>
          </a:p>
          <a:p>
            <a:pPr algn="just">
              <a:buNone/>
            </a:pPr>
            <a:r>
              <a:rPr lang="pt-BR" b="1" dirty="0" smtClean="0">
                <a:latin typeface="Arial" pitchFamily="34" charset="0"/>
                <a:cs typeface="Arial" pitchFamily="34" charset="0"/>
              </a:rPr>
              <a:t>b) artigo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original: </a:t>
            </a:r>
            <a:r>
              <a:rPr lang="pt-BR" dirty="0">
                <a:latin typeface="Arial" pitchFamily="34" charset="0"/>
                <a:cs typeface="Arial" pitchFamily="34" charset="0"/>
              </a:rPr>
              <a:t>publicação que apresenta temas ou abordagens originais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dirty="0">
                <a:latin typeface="Arial" pitchFamily="34" charset="0"/>
                <a:cs typeface="Arial" pitchFamily="34" charset="0"/>
              </a:rPr>
              <a:t>(ABNT,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2018).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Legenda Bibliográfica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Legenda bibliográfica: “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conjunto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elementos destinados à identificação de um fascículo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e/ou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volume da publicação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 de seus artigos.”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(ABNT,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2018).</a:t>
            </a: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	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legenda bibliográfica deve ser impressa no rodapé em todas as páginas da publicação. Nela deve constar as seguintes informações: </a:t>
            </a:r>
          </a:p>
          <a:p>
            <a:pPr algn="just">
              <a:buNone/>
            </a:pPr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BR" sz="18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Anverso da folha de rosto </a:t>
            </a:r>
          </a:p>
          <a:p>
            <a:pPr algn="just"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- Título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do periódico abreviado*, local de publicação, número do volume, número do fascículo, número da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página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inicial e final do fascículo como um todo e data da edição do fascículo. As informações devem ser inseridas em uma grade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800" dirty="0" smtClean="0">
                <a:latin typeface="Arial" pitchFamily="34" charset="0"/>
                <a:cs typeface="Arial" pitchFamily="34" charset="0"/>
              </a:rPr>
              <a:t>		*NBR6032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– Abreviatura de títulos de periódicos</a:t>
            </a:r>
          </a:p>
        </p:txBody>
      </p:sp>
      <p:sp>
        <p:nvSpPr>
          <p:cNvPr id="4" name="Seta para baixo 3"/>
          <p:cNvSpPr/>
          <p:nvPr/>
        </p:nvSpPr>
        <p:spPr>
          <a:xfrm>
            <a:off x="3635896" y="4509120"/>
            <a:ext cx="1872208" cy="97840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Legenda do fascículo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187624" y="5733256"/>
          <a:ext cx="720080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40160"/>
                <a:gridCol w="720080"/>
                <a:gridCol w="648072"/>
                <a:gridCol w="1152128"/>
                <a:gridCol w="1800201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Ci.</a:t>
                      </a:r>
                      <a:r>
                        <a:rPr lang="pt-BR" baseline="0" dirty="0" smtClean="0">
                          <a:latin typeface="Arial" pitchFamily="34" charset="0"/>
                          <a:cs typeface="Arial" pitchFamily="34" charset="0"/>
                        </a:rPr>
                        <a:t> e Cult.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São Paulo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v. 1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n. 5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p.</a:t>
                      </a:r>
                      <a:r>
                        <a:rPr lang="pt-BR" baseline="0" dirty="0" smtClean="0">
                          <a:latin typeface="Arial" pitchFamily="34" charset="0"/>
                          <a:cs typeface="Arial" pitchFamily="34" charset="0"/>
                        </a:rPr>
                        <a:t> 1-35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Arial" pitchFamily="34" charset="0"/>
                          <a:cs typeface="Arial" pitchFamily="34" charset="0"/>
                        </a:rPr>
                        <a:t>jun./jul. 2011</a:t>
                      </a:r>
                      <a:endParaRPr lang="pt-BR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pt-BR" dirty="0">
                <a:latin typeface="Arial" pitchFamily="34" charset="0"/>
                <a:cs typeface="Arial" pitchFamily="34" charset="0"/>
              </a:rPr>
              <a:t>Páginas do fascículo </a:t>
            </a:r>
          </a:p>
          <a:p>
            <a:pPr algn="just"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	- Título </a:t>
            </a:r>
            <a:r>
              <a:rPr lang="pt-BR" dirty="0">
                <a:latin typeface="Arial" pitchFamily="34" charset="0"/>
                <a:cs typeface="Arial" pitchFamily="34" charset="0"/>
              </a:rPr>
              <a:t>do periódico abreviado, local de publicação, número do volume, número* do fascículo, número da pagina** inicial e final de cada artigo ou seção e data da edição.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Ci. e Cult, São Paulo, </a:t>
            </a: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v. 1, 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n. 5, </a:t>
            </a:r>
            <a:r>
              <a:rPr lang="pt-BR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p. </a:t>
            </a:r>
            <a:r>
              <a:rPr lang="pt-B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1-35, jun./jul. 2011.</a:t>
            </a:r>
          </a:p>
          <a:p>
            <a:pPr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pt-BR" dirty="0">
                <a:latin typeface="Arial" pitchFamily="34" charset="0"/>
                <a:cs typeface="Arial" pitchFamily="34" charset="0"/>
              </a:rPr>
              <a:t>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número do volume deve ser em algarismo arábico, precedido da abreviatura v. Contínua e correspondente a cada ano civil. </a:t>
            </a:r>
          </a:p>
          <a:p>
            <a:pPr>
              <a:buNone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** </a:t>
            </a:r>
            <a:r>
              <a:rPr lang="pt-BR" dirty="0">
                <a:latin typeface="Arial" pitchFamily="34" charset="0"/>
                <a:cs typeface="Arial" pitchFamily="34" charset="0"/>
              </a:rPr>
              <a:t>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>
                <a:latin typeface="Arial" pitchFamily="34" charset="0"/>
                <a:cs typeface="Arial" pitchFamily="34" charset="0"/>
              </a:rPr>
              <a:t>numeração das páginas, do primeiro ao último fascículo do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volume, </a:t>
            </a:r>
            <a:r>
              <a:rPr lang="pt-BR" dirty="0">
                <a:latin typeface="Arial" pitchFamily="34" charset="0"/>
                <a:cs typeface="Arial" pitchFamily="34" charset="0"/>
              </a:rPr>
              <a:t>é sequencial. A numeração recomeça a cada volume </a:t>
            </a:r>
          </a:p>
          <a:p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3491880" y="2996952"/>
            <a:ext cx="1872208" cy="978408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Legenda do fascículo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latin typeface="Arial" pitchFamily="34" charset="0"/>
                <a:cs typeface="Arial" pitchFamily="34" charset="0"/>
              </a:rPr>
              <a:t>Publicação periódica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	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Publicação periódica técnica e/ou científica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“publicação em qualquer tipo de suporte, editada em unidades sucessivas, com designações numéricas e/ou cronológicas e destinada a ser continuada indefinidamente” (ABNT, 2018).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22" y="-165380"/>
            <a:ext cx="1890678" cy="1890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1226</Words>
  <Application>Microsoft Office PowerPoint</Application>
  <PresentationFormat>Apresentação na tela (4:3)</PresentationFormat>
  <Paragraphs>182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Tema do Office</vt:lpstr>
      <vt:lpstr>Apresentação e formatação de artigo em publicação periódica científica: </vt:lpstr>
      <vt:lpstr>Normas técnicas</vt:lpstr>
      <vt:lpstr>ABNT NBR 6022:2018</vt:lpstr>
      <vt:lpstr>Normas relacionadas</vt:lpstr>
      <vt:lpstr>Acesso a norma</vt:lpstr>
      <vt:lpstr>Algumas definições</vt:lpstr>
      <vt:lpstr>Legenda Bibliográfica</vt:lpstr>
      <vt:lpstr>Apresentação do PowerPoint</vt:lpstr>
      <vt:lpstr>Publicação periódica</vt:lpstr>
      <vt:lpstr>Estrutura do artigo</vt:lpstr>
      <vt:lpstr>Elementos pré-textuais</vt:lpstr>
      <vt:lpstr>Apresentação do PowerPoint</vt:lpstr>
      <vt:lpstr>Atenção!</vt:lpstr>
      <vt:lpstr>Apresentação do PowerPoint</vt:lpstr>
      <vt:lpstr>Elementos textuais e pós-textuais</vt:lpstr>
      <vt:lpstr>Elementos textuais</vt:lpstr>
      <vt:lpstr>Apresentação do PowerPoint</vt:lpstr>
      <vt:lpstr>Elementos pós-textuais</vt:lpstr>
      <vt:lpstr>Regras gerais de apresentação</vt:lpstr>
      <vt:lpstr>Regras gerais de apresentação</vt:lpstr>
      <vt:lpstr>Atenção!</vt:lpstr>
      <vt:lpstr>Apresentação do PowerPoint</vt:lpstr>
      <vt:lpstr>Referências</vt:lpstr>
      <vt:lpstr>Bibliografia de auxilio ao aluno</vt:lpstr>
      <vt:lpstr>Equipe de Bibliotecárias</vt:lpstr>
    </vt:vector>
  </TitlesOfParts>
  <Company>UNIPAMPA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Procedimentos para apresentação de artigo em publicação periódica científica :</dc:title>
  <dc:creator>marlucyfarias</dc:creator>
  <cp:lastModifiedBy>Marlucy Farias Medeiros</cp:lastModifiedBy>
  <cp:revision>48</cp:revision>
  <dcterms:created xsi:type="dcterms:W3CDTF">2013-10-09T20:38:31Z</dcterms:created>
  <dcterms:modified xsi:type="dcterms:W3CDTF">2025-02-13T20:25:59Z</dcterms:modified>
</cp:coreProperties>
</file>